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93" r:id="rId2"/>
    <p:sldId id="257" r:id="rId3"/>
    <p:sldId id="258" r:id="rId4"/>
    <p:sldId id="330" r:id="rId5"/>
    <p:sldId id="331" r:id="rId6"/>
    <p:sldId id="332" r:id="rId7"/>
    <p:sldId id="333" r:id="rId8"/>
    <p:sldId id="334" r:id="rId9"/>
    <p:sldId id="335" r:id="rId10"/>
    <p:sldId id="309" r:id="rId11"/>
    <p:sldId id="295" r:id="rId12"/>
    <p:sldId id="294"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7505" autoAdjust="0"/>
  </p:normalViewPr>
  <p:slideViewPr>
    <p:cSldViewPr>
      <p:cViewPr varScale="1">
        <p:scale>
          <a:sx n="42" d="100"/>
          <a:sy n="42" d="100"/>
        </p:scale>
        <p:origin x="-1842"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00A01-19CF-45CC-9DC4-8F479EAB6BC3}" type="datetimeFigureOut">
              <a:rPr lang="en-US" smtClean="0"/>
              <a:t>8/27/2014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FA0767-2BF7-4398-8774-DDF337EA58A9}" type="slidenum">
              <a:rPr lang="en-US" smtClean="0"/>
              <a:t>‹#›</a:t>
            </a:fld>
            <a:endParaRPr lang="en-US"/>
          </a:p>
        </p:txBody>
      </p:sp>
    </p:spTree>
    <p:extLst>
      <p:ext uri="{BB962C8B-B14F-4D97-AF65-F5344CB8AC3E}">
        <p14:creationId xmlns:p14="http://schemas.microsoft.com/office/powerpoint/2010/main" val="2121952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Objectives of Lesson 4:</a:t>
            </a:r>
          </a:p>
          <a:p>
            <a:r>
              <a:rPr lang="en-US" dirty="0" smtClean="0"/>
              <a:t>	I. To present</a:t>
            </a:r>
            <a:r>
              <a:rPr lang="en-US" baseline="0" dirty="0" smtClean="0"/>
              <a:t> the person of Christ:</a:t>
            </a:r>
          </a:p>
          <a:p>
            <a:r>
              <a:rPr lang="en-US" baseline="0" dirty="0" smtClean="0"/>
              <a:t>	 	a. As God</a:t>
            </a:r>
          </a:p>
          <a:p>
            <a:r>
              <a:rPr lang="en-US" baseline="0" dirty="0" smtClean="0"/>
              <a:t>		b. As man</a:t>
            </a:r>
          </a:p>
          <a:p>
            <a:r>
              <a:rPr lang="en-US" baseline="0" dirty="0" smtClean="0"/>
              <a:t>		c. As Lord and Savior</a:t>
            </a:r>
            <a:endParaRPr lang="en-US" dirty="0" smtClean="0"/>
          </a:p>
          <a:p>
            <a:r>
              <a:rPr lang="en-US" baseline="0" dirty="0" smtClean="0"/>
              <a:t>Class plan:</a:t>
            </a:r>
          </a:p>
          <a:p>
            <a:r>
              <a:rPr lang="en-US" baseline="0" dirty="0" smtClean="0"/>
              <a:t>	a. Discuss the incarnation and the humanity of Jesus</a:t>
            </a:r>
          </a:p>
          <a:p>
            <a:r>
              <a:rPr lang="en-US" baseline="0" dirty="0" smtClean="0"/>
              <a:t>	b. Discuss the true divinity of Jesus</a:t>
            </a:r>
          </a:p>
          <a:p>
            <a:r>
              <a:rPr lang="en-US" baseline="0" dirty="0" smtClean="0"/>
              <a:t>	c. Discuss Jesus’ role as Savior and King.</a:t>
            </a:r>
          </a:p>
        </p:txBody>
      </p:sp>
      <p:sp>
        <p:nvSpPr>
          <p:cNvPr id="4" name="Slide Number Placeholder 3"/>
          <p:cNvSpPr>
            <a:spLocks noGrp="1"/>
          </p:cNvSpPr>
          <p:nvPr>
            <p:ph type="sldNum" sz="quarter" idx="10"/>
          </p:nvPr>
        </p:nvSpPr>
        <p:spPr/>
        <p:txBody>
          <a:bodyPr/>
          <a:lstStyle/>
          <a:p>
            <a:fld id="{93FA0767-2BF7-4398-8774-DDF337EA58A9}" type="slidenum">
              <a:rPr lang="en-US" smtClean="0"/>
              <a:t>1</a:t>
            </a:fld>
            <a:endParaRPr lang="en-US"/>
          </a:p>
        </p:txBody>
      </p:sp>
    </p:spTree>
    <p:extLst>
      <p:ext uri="{BB962C8B-B14F-4D97-AF65-F5344CB8AC3E}">
        <p14:creationId xmlns:p14="http://schemas.microsoft.com/office/powerpoint/2010/main" val="3211185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dirty="0" smtClean="0">
                <a:effectLst>
                  <a:outerShdw blurRad="38100" dist="38100" dir="2700000" algn="tl">
                    <a:srgbClr val="000000">
                      <a:alpha val="43137"/>
                    </a:srgbClr>
                  </a:outerShdw>
                </a:effectLst>
              </a:rPr>
              <a:t>APPLICATION:</a:t>
            </a:r>
            <a:r>
              <a:rPr lang="en-US" sz="1200" b="1" i="0" baseline="0" dirty="0" smtClean="0">
                <a:effectLst>
                  <a:outerShdw blurRad="38100" dist="38100" dir="2700000" algn="tl">
                    <a:srgbClr val="000000">
                      <a:alpha val="43137"/>
                    </a:srgbClr>
                  </a:outerShdw>
                </a:effectLst>
              </a:rPr>
              <a:t> (Section V)</a:t>
            </a:r>
          </a:p>
          <a:p>
            <a:r>
              <a:rPr lang="en-US" sz="1200" b="1" i="0" baseline="0" dirty="0" smtClean="0">
                <a:effectLst>
                  <a:outerShdw blurRad="38100" dist="38100" dir="2700000" algn="tl">
                    <a:srgbClr val="000000">
                      <a:alpha val="43137"/>
                    </a:srgbClr>
                  </a:outerShdw>
                </a:effectLst>
              </a:rPr>
              <a:t>	</a:t>
            </a:r>
            <a:r>
              <a:rPr lang="en-US" sz="1200" b="0" i="0" baseline="0" dirty="0" smtClean="0">
                <a:effectLst>
                  <a:outerShdw blurRad="38100" dist="38100" dir="2700000" algn="tl">
                    <a:srgbClr val="000000">
                      <a:alpha val="43137"/>
                    </a:srgbClr>
                  </a:outerShdw>
                </a:effectLst>
              </a:rPr>
              <a:t>The first verse in this section urges a certain way of living in the light of Christ’s return; </a:t>
            </a:r>
          </a:p>
          <a:p>
            <a:r>
              <a:rPr lang="en-US" sz="1200" b="0" i="0" baseline="0" dirty="0" smtClean="0">
                <a:effectLst>
                  <a:outerShdw blurRad="38100" dist="38100" dir="2700000" algn="tl">
                    <a:srgbClr val="000000">
                      <a:alpha val="43137"/>
                    </a:srgbClr>
                  </a:outerShdw>
                </a:effectLst>
              </a:rPr>
              <a:t>	The second provides a picture of what the return will look like and feel like</a:t>
            </a:r>
          </a:p>
          <a:p>
            <a:r>
              <a:rPr lang="en-US" sz="1200" b="0" i="0" baseline="0" dirty="0" smtClean="0">
                <a:effectLst>
                  <a:outerShdw blurRad="38100" dist="38100" dir="2700000" algn="tl">
                    <a:srgbClr val="000000">
                      <a:alpha val="43137"/>
                    </a:srgbClr>
                  </a:outerShdw>
                </a:effectLst>
              </a:rPr>
              <a:t>	</a:t>
            </a:r>
          </a:p>
          <a:p>
            <a:r>
              <a:rPr lang="en-US" sz="1200" b="0" i="0" baseline="0" dirty="0" smtClean="0">
                <a:effectLst>
                  <a:outerShdw blurRad="38100" dist="38100" dir="2700000" algn="tl">
                    <a:srgbClr val="000000">
                      <a:alpha val="43137"/>
                    </a:srgbClr>
                  </a:outerShdw>
                </a:effectLst>
              </a:rPr>
              <a:t>	</a:t>
            </a:r>
            <a:r>
              <a:rPr lang="en-US" sz="1200" b="1" i="0" baseline="0" dirty="0" smtClean="0">
                <a:effectLst>
                  <a:outerShdw blurRad="38100" dist="38100" dir="2700000" algn="tl">
                    <a:srgbClr val="000000">
                      <a:alpha val="43137"/>
                    </a:srgbClr>
                  </a:outerShdw>
                </a:effectLst>
              </a:rPr>
              <a:t>ASK: </a:t>
            </a:r>
            <a:r>
              <a:rPr lang="en-US" sz="1200" b="0" i="0" baseline="0" dirty="0" smtClean="0">
                <a:effectLst>
                  <a:outerShdw blurRad="38100" dist="38100" dir="2700000" algn="tl">
                    <a:srgbClr val="000000">
                      <a:alpha val="43137"/>
                    </a:srgbClr>
                  </a:outerShdw>
                </a:effectLst>
              </a:rPr>
              <a:t> some of the students to share with the class what they wrote as an answer to each of the application questions.</a:t>
            </a:r>
            <a:endParaRPr lang="en-US" sz="1200" b="1" i="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93FA0767-2BF7-4398-8774-DDF337EA58A9}" type="slidenum">
              <a:rPr lang="en-US" smtClean="0"/>
              <a:t>10</a:t>
            </a:fld>
            <a:endParaRPr lang="en-US"/>
          </a:p>
        </p:txBody>
      </p:sp>
    </p:spTree>
    <p:extLst>
      <p:ext uri="{BB962C8B-B14F-4D97-AF65-F5344CB8AC3E}">
        <p14:creationId xmlns:p14="http://schemas.microsoft.com/office/powerpoint/2010/main" val="314814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Warm up-Review Memory verse:</a:t>
            </a:r>
          </a:p>
          <a:p>
            <a:pPr marL="742950" lvl="1" indent="-285750">
              <a:buAutoNum type="romanUcPeriod"/>
            </a:pPr>
            <a:r>
              <a:rPr lang="en-US" baseline="0" dirty="0" smtClean="0"/>
              <a:t>&lt;ask volunteers if they can recite last weeks verse&gt;</a:t>
            </a:r>
          </a:p>
          <a:p>
            <a:pPr marL="742950" lvl="1" indent="-285750">
              <a:buAutoNum type="romanUcPeriod"/>
            </a:pPr>
            <a:r>
              <a:rPr lang="en-US" baseline="0" dirty="0" smtClean="0"/>
              <a:t>&lt;Ask volunteers to recite this weeks verse&gt;</a:t>
            </a:r>
          </a:p>
        </p:txBody>
      </p:sp>
      <p:sp>
        <p:nvSpPr>
          <p:cNvPr id="4" name="Slide Number Placeholder 3"/>
          <p:cNvSpPr>
            <a:spLocks noGrp="1"/>
          </p:cNvSpPr>
          <p:nvPr>
            <p:ph type="sldNum" sz="quarter" idx="10"/>
          </p:nvPr>
        </p:nvSpPr>
        <p:spPr/>
        <p:txBody>
          <a:bodyPr/>
          <a:lstStyle/>
          <a:p>
            <a:fld id="{93FA0767-2BF7-4398-8774-DDF337EA58A9}" type="slidenum">
              <a:rPr lang="en-US" smtClean="0"/>
              <a:t>2</a:t>
            </a:fld>
            <a:endParaRPr lang="en-US"/>
          </a:p>
        </p:txBody>
      </p:sp>
    </p:spTree>
    <p:extLst>
      <p:ext uri="{BB962C8B-B14F-4D97-AF65-F5344CB8AC3E}">
        <p14:creationId xmlns:p14="http://schemas.microsoft.com/office/powerpoint/2010/main" val="225195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self- existence of GOD</a:t>
            </a:r>
          </a:p>
          <a:p>
            <a:endParaRPr lang="en-US" sz="3600" dirty="0" smtClean="0"/>
          </a:p>
          <a:p>
            <a:r>
              <a:rPr lang="en-US" sz="3600" dirty="0" smtClean="0"/>
              <a:t>	a. Lord– Title of Honor; we are subject to Him</a:t>
            </a:r>
          </a:p>
          <a:p>
            <a:r>
              <a:rPr lang="en-US" sz="3600" dirty="0" smtClean="0"/>
              <a:t>	b. Jesus– Greek </a:t>
            </a:r>
            <a:r>
              <a:rPr lang="en-US" sz="3600" i="1" dirty="0" smtClean="0"/>
              <a:t>Joshua, </a:t>
            </a:r>
            <a:r>
              <a:rPr lang="en-US" sz="3600" dirty="0" smtClean="0"/>
              <a:t>meaning Savior</a:t>
            </a:r>
          </a:p>
          <a:p>
            <a:r>
              <a:rPr lang="en-US" sz="3600" dirty="0" smtClean="0"/>
              <a:t>	c. Christ– means “Anointed one”; Messiah</a:t>
            </a:r>
          </a:p>
          <a:p>
            <a:pPr marL="1657350" lvl="2" indent="-742950">
              <a:buAutoNum type="alphaLcPeriod"/>
            </a:pPr>
            <a:endParaRPr lang="en-US" sz="40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3</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God who became man (Section I)</a:t>
            </a:r>
          </a:p>
          <a:p>
            <a:pPr marL="742950" lvl="1" indent="-285750">
              <a:buAutoNum type="romanUcPeriod"/>
            </a:pPr>
            <a:r>
              <a:rPr lang="en-US" sz="4000" baseline="0" dirty="0" smtClean="0"/>
              <a:t>The issue of Christ being human, “flesh and bone,” as Luke 24:39 states is normally accepted.</a:t>
            </a:r>
          </a:p>
          <a:p>
            <a:pPr marL="742950" lvl="1" indent="-285750">
              <a:buAutoNum type="romanUcPeriod"/>
            </a:pPr>
            <a:r>
              <a:rPr lang="en-US" sz="4000" baseline="0" dirty="0" smtClean="0"/>
              <a:t>But His existence did not start at His human birth</a:t>
            </a:r>
          </a:p>
          <a:p>
            <a:pPr marL="1200150" lvl="2" indent="-285750">
              <a:buAutoNum type="alphaLcPeriod"/>
            </a:pPr>
            <a:r>
              <a:rPr lang="en-US" sz="4000" baseline="0" dirty="0" smtClean="0"/>
              <a:t>Rather Christ existed in the form of God prior to His incarnation</a:t>
            </a:r>
          </a:p>
          <a:p>
            <a:pPr marL="1657350" lvl="3" indent="-285750">
              <a:buAutoNum type="alphaLcPeriod"/>
            </a:pPr>
            <a:r>
              <a:rPr lang="en-US" sz="4000" baseline="0" dirty="0" smtClean="0"/>
              <a:t>And, at His birth He took on humanity, becoming 100% GOD and 100% MAN</a:t>
            </a:r>
            <a:endParaRPr lang="en-US" sz="4000" dirty="0" smtClean="0"/>
          </a:p>
          <a:p>
            <a:pPr marL="1657350" lvl="2" indent="-742950">
              <a:buAutoNum type="alphaLcPeriod"/>
            </a:pPr>
            <a:endParaRPr lang="en-US" sz="4000" b="1" i="0" dirty="0" smtClean="0"/>
          </a:p>
          <a:p>
            <a:pPr marL="1657350" lvl="2" indent="-742950">
              <a:buAutoNum type="alphaLcPeriod"/>
            </a:pPr>
            <a:endParaRPr lang="en-US" sz="40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4</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Incarnation- </a:t>
            </a:r>
            <a:r>
              <a:rPr lang="en-US" b="1" baseline="0" dirty="0" smtClean="0"/>
              <a:t>START: by having a student read Philippians 2:6-7, and give the answers to lesson #4, questions I, A and I, B.  </a:t>
            </a:r>
            <a:r>
              <a:rPr lang="en-US" b="0" baseline="0" dirty="0" smtClean="0"/>
              <a:t>Discuss…</a:t>
            </a:r>
            <a:endParaRPr lang="en-US" baseline="0" dirty="0" smtClean="0"/>
          </a:p>
          <a:p>
            <a:r>
              <a:rPr lang="en-US" sz="3600" dirty="0" smtClean="0"/>
              <a:t>	A. Christ never ceased being deity– Colossians 2:9 </a:t>
            </a:r>
          </a:p>
          <a:p>
            <a:r>
              <a:rPr lang="en-US" sz="3600" dirty="0" smtClean="0"/>
              <a:t>	B. Christ added humanity to His deity– His glory was veiled in flesh; the transfiguration was a display of</a:t>
            </a:r>
            <a:r>
              <a:rPr lang="en-US" sz="3600" baseline="0" dirty="0" smtClean="0"/>
              <a:t> Christ for a moment</a:t>
            </a:r>
          </a:p>
          <a:p>
            <a:r>
              <a:rPr lang="en-US" sz="3600" baseline="0" dirty="0" smtClean="0"/>
              <a:t>				unveiling His glory – Matthew 17:1-8</a:t>
            </a:r>
            <a:endParaRPr lang="en-US" sz="3600" dirty="0" smtClean="0"/>
          </a:p>
          <a:p>
            <a:r>
              <a:rPr lang="en-US" sz="3600" dirty="0" smtClean="0"/>
              <a:t>	C.</a:t>
            </a:r>
            <a:r>
              <a:rPr lang="en-US" sz="3600" baseline="0" dirty="0" smtClean="0"/>
              <a:t> </a:t>
            </a:r>
            <a:r>
              <a:rPr lang="en-US" sz="3600" dirty="0" smtClean="0"/>
              <a:t>Christ </a:t>
            </a:r>
            <a:r>
              <a:rPr lang="en-US" sz="3600" i="1" dirty="0" smtClean="0"/>
              <a:t>voluntarily </a:t>
            </a:r>
            <a:r>
              <a:rPr lang="en-US" sz="3600" dirty="0" smtClean="0"/>
              <a:t>set aside/emptied Himself– of the independent</a:t>
            </a:r>
            <a:r>
              <a:rPr lang="en-US" sz="3600" baseline="0" dirty="0" smtClean="0"/>
              <a:t> exercise/use of some of His divine attributes (Phil. 2:7)</a:t>
            </a:r>
          </a:p>
          <a:p>
            <a:r>
              <a:rPr lang="en-US" sz="3600" baseline="0" dirty="0" smtClean="0"/>
              <a:t>		Set aside His: 	glory- John 17:5</a:t>
            </a:r>
          </a:p>
          <a:p>
            <a:r>
              <a:rPr lang="en-US" sz="3600" baseline="0" dirty="0" smtClean="0"/>
              <a:t>				independent authority– Philippians 2:7</a:t>
            </a:r>
          </a:p>
          <a:p>
            <a:r>
              <a:rPr lang="en-US" sz="3600" baseline="0" dirty="0" smtClean="0"/>
              <a:t>				the open display of His divine attributes– Matthew 24:36</a:t>
            </a:r>
          </a:p>
          <a:p>
            <a:r>
              <a:rPr lang="en-US" sz="3600" baseline="0" dirty="0" smtClean="0"/>
              <a:t>				His eternal riches– 2 Cor. 8:9</a:t>
            </a:r>
          </a:p>
          <a:p>
            <a:r>
              <a:rPr lang="en-US" sz="3600" baseline="0" dirty="0" smtClean="0"/>
              <a:t>				His face-to-face relationship with the Father– Matthew 27:46</a:t>
            </a:r>
          </a:p>
          <a:p>
            <a:r>
              <a:rPr lang="en-US" sz="3600" baseline="0" dirty="0" smtClean="0"/>
              <a:t>		</a:t>
            </a:r>
            <a:r>
              <a:rPr lang="en-US" sz="3600" b="1" baseline="0" dirty="0" smtClean="0"/>
              <a:t>Important: </a:t>
            </a:r>
            <a:r>
              <a:rPr lang="en-US" sz="3600" b="0" baseline="0" dirty="0" smtClean="0"/>
              <a:t>As a result of His self-emptying or self-humbling, Christ took on the form of a bond-slave.</a:t>
            </a:r>
          </a:p>
          <a:p>
            <a:r>
              <a:rPr lang="en-US" sz="3600" b="0" baseline="0" dirty="0" smtClean="0"/>
              <a:t>			This explains passages that seem to be saying Christ is not God, such as</a:t>
            </a:r>
          </a:p>
          <a:p>
            <a:r>
              <a:rPr lang="en-US" sz="3600" b="0" baseline="0" dirty="0" smtClean="0"/>
              <a:t>			John 5:30… </a:t>
            </a:r>
            <a:r>
              <a:rPr lang="en-US" sz="3600" b="0" i="1" baseline="0" dirty="0" smtClean="0"/>
              <a:t> “I can do nothing on My own initiative… I do not seek My own will, but the will of Him 				who sent Me”. </a:t>
            </a:r>
          </a:p>
          <a:p>
            <a:r>
              <a:rPr lang="en-US" sz="3600" b="0" i="1" baseline="0" dirty="0" smtClean="0"/>
              <a:t>			</a:t>
            </a:r>
            <a:r>
              <a:rPr lang="en-US" sz="3600" b="0" i="0" baseline="0" dirty="0" smtClean="0"/>
              <a:t>John 14:28…	</a:t>
            </a:r>
            <a:r>
              <a:rPr lang="en-US" sz="3600" b="0" i="1" baseline="0" dirty="0" smtClean="0"/>
              <a:t>“the Father is greater than I”</a:t>
            </a:r>
            <a:endParaRPr lang="en-US" sz="3600" dirty="0" smtClean="0"/>
          </a:p>
          <a:p>
            <a:r>
              <a:rPr lang="en-US" sz="3600" dirty="0" smtClean="0"/>
              <a:t>	D. Christ had to be man, to die in man’s place (Matthew</a:t>
            </a:r>
            <a:r>
              <a:rPr lang="en-US" sz="3600" baseline="0" dirty="0" smtClean="0"/>
              <a:t> 20:28)</a:t>
            </a:r>
            <a:endParaRPr lang="en-US" sz="3600" dirty="0" smtClean="0"/>
          </a:p>
          <a:p>
            <a:r>
              <a:rPr lang="en-US" sz="3600" dirty="0" smtClean="0"/>
              <a:t>	E. Christ had to be God, to be perfect– Christ’s sinlessness cannot be explained apart from</a:t>
            </a:r>
            <a:r>
              <a:rPr lang="en-US" sz="3600" baseline="0" dirty="0" smtClean="0"/>
              <a:t> His deity </a:t>
            </a:r>
          </a:p>
          <a:p>
            <a:r>
              <a:rPr lang="en-US" sz="3600" baseline="0" dirty="0" smtClean="0"/>
              <a:t>				(Rom. 3:23; 1 Cor. 15:45-48).</a:t>
            </a:r>
            <a:endParaRPr lang="en-US" sz="3600" dirty="0" smtClean="0"/>
          </a:p>
          <a:p>
            <a:pPr marL="1657350" lvl="2" indent="-742950">
              <a:buAutoNum type="alphaLcPeriod"/>
            </a:pPr>
            <a:endParaRPr lang="en-US" sz="40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5</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Briefly</a:t>
            </a:r>
            <a:r>
              <a:rPr lang="en-US" b="1" baseline="0" dirty="0" smtClean="0"/>
              <a:t> cover the humanity of Christ by having the students read their responses to lesson #4, section I, C.</a:t>
            </a:r>
          </a:p>
          <a:p>
            <a:r>
              <a:rPr lang="en-US" b="1" baseline="0" dirty="0" smtClean="0"/>
              <a:t>	Then Quickly move on to the Deity of Christ…</a:t>
            </a:r>
            <a:endParaRPr lang="en-US" b="1" dirty="0"/>
          </a:p>
        </p:txBody>
      </p:sp>
      <p:sp>
        <p:nvSpPr>
          <p:cNvPr id="4" name="Slide Number Placeholder 3"/>
          <p:cNvSpPr>
            <a:spLocks noGrp="1"/>
          </p:cNvSpPr>
          <p:nvPr>
            <p:ph type="sldNum" sz="quarter" idx="10"/>
          </p:nvPr>
        </p:nvSpPr>
        <p:spPr/>
        <p:txBody>
          <a:bodyPr/>
          <a:lstStyle/>
          <a:p>
            <a:fld id="{93FA0767-2BF7-4398-8774-DDF337EA58A9}" type="slidenum">
              <a:rPr lang="en-US" smtClean="0"/>
              <a:t>6</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Man Who IS GOD– </a:t>
            </a:r>
            <a:r>
              <a:rPr lang="en-US" b="1" baseline="0" dirty="0" smtClean="0"/>
              <a:t>this is the core of the lesson, shows deity of Jesus Christ.  REVIEW sections II, A, B, C</a:t>
            </a:r>
            <a:endParaRPr lang="en-US" sz="4000" b="1" i="0" dirty="0" smtClean="0"/>
          </a:p>
          <a:p>
            <a:r>
              <a:rPr lang="en-US" sz="3600" dirty="0" smtClean="0"/>
              <a:t>	A. His deity demonstrated in His attributes</a:t>
            </a:r>
          </a:p>
          <a:p>
            <a:r>
              <a:rPr lang="en-US" sz="3600" dirty="0" smtClean="0"/>
              <a:t>		REVIEW: </a:t>
            </a:r>
            <a:r>
              <a:rPr lang="en-US" sz="3600" b="0" dirty="0" smtClean="0"/>
              <a:t>the table of Christ’s attributes,</a:t>
            </a:r>
            <a:r>
              <a:rPr lang="en-US" sz="3600" b="0" baseline="0" dirty="0" smtClean="0"/>
              <a:t> in Section II, A.  Go Over the verses too!</a:t>
            </a:r>
          </a:p>
          <a:p>
            <a:r>
              <a:rPr lang="en-US" sz="3600" b="0" baseline="0" dirty="0" smtClean="0"/>
              <a:t>		Have students read their answers to II, A, 1-4 and talk about </a:t>
            </a:r>
            <a:r>
              <a:rPr lang="en-US" sz="3600" b="0" baseline="0" dirty="0" err="1" smtClean="0"/>
              <a:t>Christs</a:t>
            </a:r>
            <a:r>
              <a:rPr lang="en-US" sz="3600" b="0" baseline="0" dirty="0" smtClean="0"/>
              <a:t> power</a:t>
            </a:r>
          </a:p>
          <a:p>
            <a:r>
              <a:rPr lang="en-US" sz="3600" b="0" baseline="0" dirty="0" smtClean="0"/>
              <a:t>		Review the box at the end of II, A– talk about Christ’s power to forgive sins</a:t>
            </a:r>
            <a:endParaRPr lang="en-US" sz="3600" b="0" dirty="0" smtClean="0"/>
          </a:p>
          <a:p>
            <a:r>
              <a:rPr lang="en-US" sz="3600" dirty="0" smtClean="0"/>
              <a:t>	B. His deity demonstrated through His titles</a:t>
            </a:r>
          </a:p>
          <a:p>
            <a:r>
              <a:rPr lang="en-US" sz="3600" dirty="0" smtClean="0"/>
              <a:t>		REVIEW</a:t>
            </a:r>
            <a:r>
              <a:rPr lang="en-US" sz="3600" baseline="0" dirty="0" smtClean="0"/>
              <a:t> the titles of Christ, II, B </a:t>
            </a:r>
            <a:endParaRPr lang="en-US" sz="3600" dirty="0" smtClean="0"/>
          </a:p>
          <a:p>
            <a:r>
              <a:rPr lang="en-US" sz="3600" dirty="0" smtClean="0"/>
              <a:t>	C. Statements declaring the deity of Christ– Review the statements of Christ’s deity, in II, C. </a:t>
            </a:r>
          </a:p>
          <a:p>
            <a:r>
              <a:rPr lang="en-US" sz="3600" dirty="0" smtClean="0"/>
              <a:t>	</a:t>
            </a:r>
            <a:r>
              <a:rPr lang="en-US" sz="3600" baseline="0" dirty="0" smtClean="0"/>
              <a:t>                ADDITIONAL Passages to supplement:</a:t>
            </a:r>
            <a:endParaRPr lang="en-US" sz="3600" dirty="0" smtClean="0"/>
          </a:p>
          <a:p>
            <a:pPr lvl="1"/>
            <a:r>
              <a:rPr lang="en-US" sz="3200" dirty="0" smtClean="0"/>
              <a:t>		1. Thomas’s testimony- John 20:28-29</a:t>
            </a:r>
          </a:p>
          <a:p>
            <a:pPr lvl="1"/>
            <a:r>
              <a:rPr lang="en-US" sz="3200" dirty="0" smtClean="0"/>
              <a:t>		2. Christ as sovereign, King of Kings- Mat. 28:18</a:t>
            </a:r>
          </a:p>
          <a:p>
            <a:pPr lvl="1"/>
            <a:r>
              <a:rPr lang="en-US" sz="3200" dirty="0" smtClean="0"/>
              <a:t>		3.</a:t>
            </a:r>
            <a:r>
              <a:rPr lang="en-US" sz="3200" baseline="0" dirty="0" smtClean="0"/>
              <a:t> </a:t>
            </a:r>
            <a:r>
              <a:rPr lang="en-US" sz="3200" dirty="0" smtClean="0"/>
              <a:t>Christ claimed to be God- John 10:31-33</a:t>
            </a:r>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7</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Christ Who IS SAVIOR</a:t>
            </a:r>
          </a:p>
          <a:p>
            <a:pPr marL="971550" lvl="1" indent="-514350">
              <a:buAutoNum type="alphaUcPeriod"/>
            </a:pPr>
            <a:r>
              <a:rPr lang="en-US" sz="3200" baseline="0" dirty="0" smtClean="0"/>
              <a:t>Review Christ’s titles as the Savior of the world.  </a:t>
            </a:r>
          </a:p>
          <a:p>
            <a:pPr marL="971550" lvl="1" indent="-514350">
              <a:buAutoNum type="alphaUcPeriod"/>
            </a:pPr>
            <a:r>
              <a:rPr lang="en-US" sz="3200" dirty="0" smtClean="0"/>
              <a:t>Make sure the class realizes there</a:t>
            </a:r>
            <a:r>
              <a:rPr lang="en-US" sz="3200" baseline="0" dirty="0" smtClean="0"/>
              <a:t> is a great difference between saying</a:t>
            </a:r>
          </a:p>
          <a:p>
            <a:pPr marL="1428750" lvl="2" indent="-514350">
              <a:buAutoNum type="alphaUcPeriod"/>
            </a:pPr>
            <a:r>
              <a:rPr lang="en-US" sz="3200" baseline="0" dirty="0" smtClean="0"/>
              <a:t>“Jesus is the Savior,” and </a:t>
            </a:r>
          </a:p>
          <a:p>
            <a:pPr marL="1428750" lvl="2" indent="-514350">
              <a:buAutoNum type="alphaUcPeriod"/>
            </a:pPr>
            <a:r>
              <a:rPr lang="en-US" sz="3200" baseline="0" dirty="0" smtClean="0"/>
              <a:t>Jesus is my Savior”</a:t>
            </a:r>
          </a:p>
          <a:p>
            <a:pPr marL="1428750" lvl="2" indent="-514350">
              <a:buAutoNum type="alphaUcPeriod"/>
            </a:pPr>
            <a:endParaRPr lang="en-US" sz="3200" baseline="0" dirty="0" smtClean="0"/>
          </a:p>
          <a:p>
            <a:pPr marL="1428750" lvl="2" indent="-514350">
              <a:buAutoNum type="alphaUcPeriod"/>
            </a:pPr>
            <a:r>
              <a:rPr lang="en-US" sz="3200" b="1" baseline="0" dirty="0" smtClean="0"/>
              <a:t>ASK: </a:t>
            </a:r>
            <a:r>
              <a:rPr lang="en-US" sz="3200" b="1" i="1" baseline="0" dirty="0" smtClean="0"/>
              <a:t>What is the difference between admitting that Jesus is the Savior, and going beyond that and claiming that Jesus is my Savior?</a:t>
            </a:r>
          </a:p>
          <a:p>
            <a:pPr marL="1428750" lvl="2" indent="-514350">
              <a:buAutoNum type="alphaUcPeriod"/>
            </a:pPr>
            <a:r>
              <a:rPr lang="en-US" sz="3200" b="1" i="0" baseline="0" dirty="0" smtClean="0"/>
              <a:t>ASK: </a:t>
            </a:r>
            <a:r>
              <a:rPr lang="en-US" sz="3200" b="1" i="1" baseline="0" dirty="0" smtClean="0"/>
              <a:t>Based on the verses you read in this section, what does it mean to use the title “Savior” when talking about Jesus?</a:t>
            </a:r>
            <a:endParaRPr lang="en-US" sz="3200" b="1" i="0" dirty="0" smtClean="0"/>
          </a:p>
          <a:p>
            <a:endParaRPr lang="en-US" dirty="0"/>
          </a:p>
        </p:txBody>
      </p:sp>
      <p:sp>
        <p:nvSpPr>
          <p:cNvPr id="4" name="Slide Number Placeholder 3"/>
          <p:cNvSpPr>
            <a:spLocks noGrp="1"/>
          </p:cNvSpPr>
          <p:nvPr>
            <p:ph type="sldNum" sz="quarter" idx="10"/>
          </p:nvPr>
        </p:nvSpPr>
        <p:spPr/>
        <p:txBody>
          <a:bodyPr/>
          <a:lstStyle/>
          <a:p>
            <a:fld id="{93FA0767-2BF7-4398-8774-DDF337EA58A9}" type="slidenum">
              <a:rPr lang="en-US" smtClean="0"/>
              <a:t>8</a:t>
            </a:fld>
            <a:endParaRPr lang="en-US"/>
          </a:p>
        </p:txBody>
      </p:sp>
    </p:spTree>
    <p:extLst>
      <p:ext uri="{BB962C8B-B14F-4D97-AF65-F5344CB8AC3E}">
        <p14:creationId xmlns:p14="http://schemas.microsoft.com/office/powerpoint/2010/main" val="179955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AutoNum type="romanUcPeriod"/>
            </a:pPr>
            <a:r>
              <a:rPr lang="en-US" baseline="0" dirty="0" smtClean="0"/>
              <a:t>The King Who comes to rule (section IV)- Never leave Christ on the cross…Conclude by presenting the resurrected and exalted Christ 			        who will come again in power</a:t>
            </a:r>
          </a:p>
          <a:p>
            <a:pPr marL="685800" lvl="1" indent="-228600">
              <a:buAutoNum type="alphaUcPeriod"/>
            </a:pPr>
            <a:r>
              <a:rPr lang="en-US" baseline="0" dirty="0" smtClean="0"/>
              <a:t>The exaltation of Christ</a:t>
            </a:r>
          </a:p>
          <a:p>
            <a:pPr marL="1143000" lvl="2" indent="-228600">
              <a:buAutoNum type="arabicPeriod"/>
            </a:pPr>
            <a:r>
              <a:rPr lang="en-US" baseline="0" dirty="0" smtClean="0"/>
              <a:t>Have one of the students read their answers to IV, A</a:t>
            </a:r>
          </a:p>
          <a:p>
            <a:pPr marL="1600200" lvl="3" indent="-228600">
              <a:buAutoNum type="alphaLcPeriod"/>
            </a:pPr>
            <a:r>
              <a:rPr lang="en-US" baseline="0" dirty="0" smtClean="0"/>
              <a:t>Verses to Supplement:</a:t>
            </a:r>
          </a:p>
          <a:p>
            <a:pPr marL="2114550" lvl="4" indent="-285750">
              <a:buAutoNum type="romanLcPeriod"/>
            </a:pPr>
            <a:r>
              <a:rPr lang="en-US" baseline="0" dirty="0" smtClean="0"/>
              <a:t>Highly exalted– Phil. 2:9-10</a:t>
            </a:r>
          </a:p>
          <a:p>
            <a:pPr marL="2114550" lvl="4" indent="-285750">
              <a:buAutoNum type="romanLcPeriod"/>
            </a:pPr>
            <a:r>
              <a:rPr lang="en-US" baseline="0" dirty="0" smtClean="0"/>
              <a:t>At the right hand of the Father—Heb. 1:3</a:t>
            </a:r>
          </a:p>
          <a:p>
            <a:pPr marL="2114550" lvl="4" indent="-285750">
              <a:buAutoNum type="romanLcPeriod"/>
            </a:pPr>
            <a:r>
              <a:rPr lang="en-US" b="1" baseline="0" dirty="0" smtClean="0"/>
              <a:t>ASK:</a:t>
            </a:r>
            <a:r>
              <a:rPr lang="en-US" b="0" baseline="0" dirty="0" smtClean="0"/>
              <a:t> </a:t>
            </a:r>
            <a:r>
              <a:rPr lang="en-US" b="0" i="1" baseline="0" dirty="0" smtClean="0"/>
              <a:t>When we say that Jesus is King, in what different ways are we thinking of His rule?</a:t>
            </a:r>
            <a:endParaRPr lang="en-US" b="1" baseline="0" dirty="0" smtClean="0"/>
          </a:p>
          <a:p>
            <a:pPr lvl="1"/>
            <a:r>
              <a:rPr lang="en-US" dirty="0" smtClean="0"/>
              <a:t>B. The Second coming of Christ</a:t>
            </a:r>
          </a:p>
          <a:p>
            <a:pPr lvl="1"/>
            <a:r>
              <a:rPr lang="en-US" dirty="0" smtClean="0"/>
              <a:t>	1.</a:t>
            </a:r>
            <a:r>
              <a:rPr lang="en-US" baseline="0" dirty="0" smtClean="0"/>
              <a:t> Have the students read their answers to IV, B through IV, D.</a:t>
            </a:r>
          </a:p>
          <a:p>
            <a:pPr lvl="1"/>
            <a:r>
              <a:rPr lang="en-US" baseline="0" dirty="0" smtClean="0"/>
              <a:t>		a. Verses to Supplement:</a:t>
            </a:r>
          </a:p>
          <a:p>
            <a:pPr lvl="1"/>
            <a:r>
              <a:rPr lang="en-US" baseline="0" dirty="0" smtClean="0"/>
              <a:t>			</a:t>
            </a:r>
            <a:r>
              <a:rPr lang="en-US" baseline="0" dirty="0" err="1" smtClean="0"/>
              <a:t>i</a:t>
            </a:r>
            <a:r>
              <a:rPr lang="en-US" baseline="0" dirty="0" smtClean="0"/>
              <a:t>. Coming in Judgment – 2 Thess. 1:7-10</a:t>
            </a:r>
          </a:p>
          <a:p>
            <a:pPr lvl="1"/>
            <a:r>
              <a:rPr lang="en-US" baseline="0" dirty="0" smtClean="0"/>
              <a:t>			ii. His glory revealed– Matthew 24:30</a:t>
            </a:r>
          </a:p>
          <a:p>
            <a:pPr lvl="1"/>
            <a:r>
              <a:rPr lang="en-US" baseline="0" dirty="0" smtClean="0"/>
              <a:t>			iii. The power of Christ’s second coming– Revelation 19:11-16</a:t>
            </a:r>
          </a:p>
          <a:p>
            <a:pPr lvl="1"/>
            <a:r>
              <a:rPr lang="en-US" baseline="0" dirty="0" smtClean="0"/>
              <a:t>	2. </a:t>
            </a:r>
            <a:r>
              <a:rPr lang="en-US" b="1" baseline="0" dirty="0" smtClean="0"/>
              <a:t>Ask: </a:t>
            </a:r>
            <a:r>
              <a:rPr lang="en-US" b="0" baseline="0" dirty="0" smtClean="0"/>
              <a:t> </a:t>
            </a:r>
            <a:r>
              <a:rPr lang="en-US" b="0" i="1" baseline="0" dirty="0" smtClean="0"/>
              <a:t>What images or ideas fill you mind when you think about Jesus returning in glory?</a:t>
            </a:r>
            <a:endParaRPr lang="en-US" b="0" i="0" baseline="0" dirty="0" smtClean="0"/>
          </a:p>
        </p:txBody>
      </p:sp>
      <p:sp>
        <p:nvSpPr>
          <p:cNvPr id="4" name="Slide Number Placeholder 3"/>
          <p:cNvSpPr>
            <a:spLocks noGrp="1"/>
          </p:cNvSpPr>
          <p:nvPr>
            <p:ph type="sldNum" sz="quarter" idx="10"/>
          </p:nvPr>
        </p:nvSpPr>
        <p:spPr/>
        <p:txBody>
          <a:bodyPr/>
          <a:lstStyle/>
          <a:p>
            <a:fld id="{93FA0767-2BF7-4398-8774-DDF337EA58A9}" type="slidenum">
              <a:rPr lang="en-US" smtClean="0"/>
              <a:t>9</a:t>
            </a:fld>
            <a:endParaRPr lang="en-US"/>
          </a:p>
        </p:txBody>
      </p:sp>
    </p:spTree>
    <p:extLst>
      <p:ext uri="{BB962C8B-B14F-4D97-AF65-F5344CB8AC3E}">
        <p14:creationId xmlns:p14="http://schemas.microsoft.com/office/powerpoint/2010/main" val="179955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22858"/>
            <a:ext cx="9067800" cy="5166955"/>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1543050"/>
            <a:ext cx="4801394" cy="2115741"/>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2" y="-22859"/>
            <a:ext cx="9067799" cy="363474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3233376"/>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3290526"/>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4603785"/>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8/27/2014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426464"/>
            <a:ext cx="2377440" cy="10287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172718"/>
            <a:ext cx="2761488" cy="248488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505347" y="2415905"/>
            <a:ext cx="226314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284732"/>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3550158"/>
            <a:ext cx="265176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428750"/>
            <a:ext cx="2377440" cy="10287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02870"/>
            <a:ext cx="8869680" cy="493776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34306"/>
            <a:ext cx="2133600" cy="273844"/>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8/27/2014</a:t>
            </a:fld>
            <a:endParaRPr lang="en-US"/>
          </a:p>
        </p:txBody>
      </p:sp>
      <p:sp>
        <p:nvSpPr>
          <p:cNvPr id="5" name="Footer Placeholder 4"/>
          <p:cNvSpPr>
            <a:spLocks noGrp="1"/>
          </p:cNvSpPr>
          <p:nvPr>
            <p:ph type="ftr" sz="quarter" idx="3"/>
          </p:nvPr>
        </p:nvSpPr>
        <p:spPr>
          <a:xfrm>
            <a:off x="2831123" y="4734306"/>
            <a:ext cx="3481754"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34306"/>
            <a:ext cx="2133600" cy="273844"/>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
        <p:nvSpPr>
          <p:cNvPr id="4" name="Title 1"/>
          <p:cNvSpPr txBox="1">
            <a:spLocks/>
          </p:cNvSpPr>
          <p:nvPr/>
        </p:nvSpPr>
        <p:spPr>
          <a:xfrm>
            <a:off x="685800" y="707231"/>
            <a:ext cx="7772400" cy="1102519"/>
          </a:xfrm>
          <a:prstGeom prst="rect">
            <a:avLst/>
          </a:prstGeom>
        </p:spPr>
        <p:txBody>
          <a:bodyPr vert="horz" lIns="91440" tIns="45720" rIns="91440" bIns="45720" rtlCol="0" anchor="b">
            <a:noAutofit/>
            <a:scene3d>
              <a:camera prst="orthographicFront"/>
              <a:lightRig rig="threePt" dir="t"/>
            </a:scene3d>
            <a:sp3d extrusionH="57150">
              <a:bevelT w="38100" h="38100"/>
            </a:sp3d>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en-US" sz="8000" dirty="0" smtClean="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rPr>
              <a:t>Heritage Basics</a:t>
            </a:r>
            <a:endParaRPr lang="en-US" sz="8000" dirty="0">
              <a:ln w="18415" cmpd="sng">
                <a:solidFill>
                  <a:srgbClr val="FFFFFF"/>
                </a:solidFill>
                <a:prstDash val="solid"/>
              </a:ln>
              <a:solidFill>
                <a:srgbClr val="FFFFFF"/>
              </a:solidFill>
              <a:effectLst>
                <a:glow rad="101600">
                  <a:schemeClr val="bg1">
                    <a:lumMod val="75000"/>
                    <a:lumOff val="25000"/>
                    <a:alpha val="60000"/>
                  </a:schemeClr>
                </a:glow>
                <a:outerShdw blurRad="50800" dist="38100" dir="13500000" algn="br" rotWithShape="0">
                  <a:prstClr val="black">
                    <a:alpha val="40000"/>
                  </a:prstClr>
                </a:outerShdw>
              </a:effectLst>
              <a:latin typeface="Abyssinica SIL" panose="02000603020000020004" pitchFamily="2" charset="0"/>
            </a:endParaRPr>
          </a:p>
        </p:txBody>
      </p:sp>
      <p:sp>
        <p:nvSpPr>
          <p:cNvPr id="5" name="Subtitle 2"/>
          <p:cNvSpPr txBox="1">
            <a:spLocks/>
          </p:cNvSpPr>
          <p:nvPr/>
        </p:nvSpPr>
        <p:spPr>
          <a:xfrm>
            <a:off x="457201" y="2714625"/>
            <a:ext cx="8229600" cy="1076325"/>
          </a:xfrm>
          <a:prstGeom prst="rect">
            <a:avLst/>
          </a:prstGeom>
          <a:scene3d>
            <a:camera prst="perspectiveAbove"/>
            <a:lightRig rig="glow" dir="t">
              <a:rot lat="0" lon="0" rev="13200000"/>
            </a:lightRig>
          </a:scene3d>
          <a:sp3d prstMaterial="dkEdge">
            <a:bevelT w="63500" h="50800" prst="relaxedInset"/>
          </a:sp3d>
        </p:spPr>
        <p:style>
          <a:lnRef idx="0">
            <a:schemeClr val="accent3"/>
          </a:lnRef>
          <a:fillRef idx="3">
            <a:schemeClr val="accent3"/>
          </a:fillRef>
          <a:effectRef idx="3">
            <a:schemeClr val="accent3"/>
          </a:effectRef>
          <a:fontRef idx="minor">
            <a:schemeClr val="lt1"/>
          </a:fontRef>
        </p:style>
        <p:txBody>
          <a:bodyPr vert="horz" lIns="91440" tIns="45720" rIns="91440" bIns="45720"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ctr">
              <a:buNone/>
            </a:pPr>
            <a:r>
              <a:rPr lang="en-US"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Lesson </a:t>
            </a:r>
            <a:r>
              <a:rPr lang="en-US"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rPr>
              <a:t>4</a:t>
            </a:r>
            <a:r>
              <a:rPr lang="en-US"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 Jesus</a:t>
            </a:r>
            <a:endParaRPr lang="en-US" sz="6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Tree>
    <p:extLst>
      <p:ext uri="{BB962C8B-B14F-4D97-AF65-F5344CB8AC3E}">
        <p14:creationId xmlns:p14="http://schemas.microsoft.com/office/powerpoint/2010/main" val="341877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p:txBody>
          <a:bodyPr>
            <a:normAutofit/>
          </a:bodyPr>
          <a:lstStyle/>
          <a:p>
            <a:r>
              <a:rPr lang="en-US" sz="4800" dirty="0" smtClean="0"/>
              <a:t>APPLICATION</a:t>
            </a:r>
            <a:endParaRPr lang="en-US" sz="4800" dirty="0"/>
          </a:p>
        </p:txBody>
      </p:sp>
      <p:sp>
        <p:nvSpPr>
          <p:cNvPr id="3" name="Content Placeholder 2"/>
          <p:cNvSpPr>
            <a:spLocks noGrp="1"/>
          </p:cNvSpPr>
          <p:nvPr>
            <p:ph idx="1"/>
          </p:nvPr>
        </p:nvSpPr>
        <p:spPr>
          <a:xfrm>
            <a:off x="457200" y="1200150"/>
            <a:ext cx="8229600" cy="3943349"/>
          </a:xfrm>
        </p:spPr>
        <p:txBody>
          <a:bodyPr>
            <a:normAutofit/>
          </a:bodyPr>
          <a:lstStyle/>
          <a:p>
            <a:pPr marL="365760" lvl="1" indent="0">
              <a:buNone/>
            </a:pPr>
            <a:endParaRPr lang="en-US"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921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3950"/>
            <a:ext cx="8229600" cy="3394472"/>
          </a:xfrm>
        </p:spPr>
        <p:txBody>
          <a:bodyPr>
            <a:normAutofit/>
          </a:bodyPr>
          <a:lstStyle/>
          <a:p>
            <a:pPr marL="0" indent="0" algn="ctr">
              <a:buNone/>
            </a:pPr>
            <a:endParaRPr lang="en-US" sz="4000"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205875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7" y="0"/>
            <a:ext cx="9148997" cy="5143500"/>
          </a:xfrm>
          <a:prstGeom prst="rect">
            <a:avLst/>
          </a:prstGeom>
        </p:spPr>
      </p:pic>
    </p:spTree>
    <p:extLst>
      <p:ext uri="{BB962C8B-B14F-4D97-AF65-F5344CB8AC3E}">
        <p14:creationId xmlns:p14="http://schemas.microsoft.com/office/powerpoint/2010/main" val="3932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sp>
        <p:nvSpPr>
          <p:cNvPr id="2" name="Title 1"/>
          <p:cNvSpPr>
            <a:spLocks noGrp="1"/>
          </p:cNvSpPr>
          <p:nvPr>
            <p:ph type="title"/>
          </p:nvPr>
        </p:nvSpPr>
        <p:spPr>
          <a:xfrm>
            <a:off x="457200" y="133350"/>
            <a:ext cx="8229600" cy="857250"/>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pc="0" dirty="0" smtClean="0">
                <a:ln w="50800"/>
                <a:solidFill>
                  <a:schemeClr val="bg1">
                    <a:shade val="50000"/>
                  </a:schemeClr>
                </a:solidFill>
              </a:rPr>
              <a:t>Scripture Memory Verse</a:t>
            </a:r>
            <a:endParaRPr lang="en-US" spc="0" dirty="0">
              <a:ln w="50800"/>
              <a:solidFill>
                <a:schemeClr val="bg1">
                  <a:shade val="50000"/>
                </a:schemeClr>
              </a:solidFill>
            </a:endParaRPr>
          </a:p>
        </p:txBody>
      </p:sp>
      <p:sp>
        <p:nvSpPr>
          <p:cNvPr id="3" name="Content Placeholder 2"/>
          <p:cNvSpPr>
            <a:spLocks noGrp="1"/>
          </p:cNvSpPr>
          <p:nvPr>
            <p:ph idx="1"/>
          </p:nvPr>
        </p:nvSpPr>
        <p:spPr>
          <a:xfrm>
            <a:off x="228600" y="971550"/>
            <a:ext cx="8610600" cy="3623073"/>
          </a:xfrm>
        </p:spPr>
        <p:txBody>
          <a:bodyPr>
            <a:normAutofit fontScale="92500"/>
            <a:scene3d>
              <a:camera prst="orthographicFront"/>
              <a:lightRig rig="balanced" dir="t">
                <a:rot lat="0" lon="0" rev="2100000"/>
              </a:lightRig>
            </a:scene3d>
            <a:sp3d extrusionH="57150" prstMaterial="metal">
              <a:bevelT w="38100" h="25400"/>
              <a:contourClr>
                <a:schemeClr val="bg2"/>
              </a:contourClr>
            </a:sp3d>
          </a:bodyPr>
          <a:lstStyle/>
          <a:p>
            <a:r>
              <a:rPr lang="en-US" sz="3600" b="1" dirty="0" smtClean="0">
                <a:ln w="50800"/>
                <a:solidFill>
                  <a:schemeClr val="bg1">
                    <a:shade val="50000"/>
                  </a:schemeClr>
                </a:solidFill>
              </a:rPr>
              <a:t>John 1:1, 14</a:t>
            </a:r>
          </a:p>
          <a:p>
            <a:pPr marL="0" indent="0">
              <a:buNone/>
            </a:pPr>
            <a:r>
              <a:rPr lang="en-US" sz="3600" b="1" i="1" dirty="0" smtClean="0">
                <a:ln w="50800"/>
                <a:solidFill>
                  <a:schemeClr val="bg1">
                    <a:shade val="50000"/>
                  </a:schemeClr>
                </a:solidFill>
                <a:effectLst>
                  <a:outerShdw blurRad="38100" dist="38100" dir="2700000" algn="tl">
                    <a:srgbClr val="000000">
                      <a:alpha val="43137"/>
                    </a:srgbClr>
                  </a:outerShdw>
                </a:effectLst>
              </a:rPr>
              <a:t>In the beginning was the Word, and the Word was with God, and the Word was God… And the Word became flesh, and dwelt among us, and we saw His glory, glory as of the only begotten from the Father, full of grace and truth.</a:t>
            </a:r>
            <a:endParaRPr lang="en-US" sz="3600" b="1" dirty="0">
              <a:ln w="50800"/>
              <a:solidFill>
                <a:schemeClr val="bg1">
                  <a:shade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78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Names and Titles of Christ</a:t>
            </a:r>
            <a:endParaRPr lang="en-US" dirty="0"/>
          </a:p>
        </p:txBody>
      </p:sp>
      <p:sp>
        <p:nvSpPr>
          <p:cNvPr id="3" name="Content Placeholder 2"/>
          <p:cNvSpPr>
            <a:spLocks noGrp="1"/>
          </p:cNvSpPr>
          <p:nvPr>
            <p:ph idx="1"/>
          </p:nvPr>
        </p:nvSpPr>
        <p:spPr>
          <a:xfrm>
            <a:off x="381000" y="1200151"/>
            <a:ext cx="8382000" cy="3394472"/>
          </a:xfrm>
        </p:spPr>
        <p:txBody>
          <a:bodyPr>
            <a:normAutofit/>
          </a:bodyPr>
          <a:lstStyle/>
          <a:p>
            <a:r>
              <a:rPr lang="en-US" sz="3600" dirty="0" smtClean="0"/>
              <a:t>Lord– Title of Honor; we are subject to Him</a:t>
            </a:r>
          </a:p>
          <a:p>
            <a:r>
              <a:rPr lang="en-US" sz="3600" dirty="0" smtClean="0"/>
              <a:t>Jesus– Greek </a:t>
            </a:r>
            <a:r>
              <a:rPr lang="en-US" sz="3600" i="1" dirty="0" smtClean="0"/>
              <a:t>Joshua, </a:t>
            </a:r>
            <a:r>
              <a:rPr lang="en-US" sz="3600" dirty="0" smtClean="0"/>
              <a:t>meaning Savior</a:t>
            </a:r>
          </a:p>
          <a:p>
            <a:r>
              <a:rPr lang="en-US" sz="3600" dirty="0" smtClean="0"/>
              <a:t>Christ– means “Anointed one”; Messiah</a:t>
            </a:r>
          </a:p>
          <a:p>
            <a:pPr marL="0" indent="0">
              <a:buNone/>
            </a:pPr>
            <a:endParaRPr lang="en-US" sz="3600" dirty="0"/>
          </a:p>
        </p:txBody>
      </p:sp>
    </p:spTree>
    <p:extLst>
      <p:ext uri="{BB962C8B-B14F-4D97-AF65-F5344CB8AC3E}">
        <p14:creationId xmlns:p14="http://schemas.microsoft.com/office/powerpoint/2010/main" val="298614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God who became man</a:t>
            </a:r>
            <a:endParaRPr lang="en-US" dirty="0"/>
          </a:p>
        </p:txBody>
      </p:sp>
      <p:sp>
        <p:nvSpPr>
          <p:cNvPr id="3" name="Content Placeholder 2"/>
          <p:cNvSpPr>
            <a:spLocks noGrp="1"/>
          </p:cNvSpPr>
          <p:nvPr>
            <p:ph idx="1"/>
          </p:nvPr>
        </p:nvSpPr>
        <p:spPr>
          <a:xfrm>
            <a:off x="381000" y="1200151"/>
            <a:ext cx="8382000" cy="3394472"/>
          </a:xfrm>
        </p:spPr>
        <p:txBody>
          <a:bodyPr>
            <a:normAutofit/>
          </a:bodyPr>
          <a:lstStyle/>
          <a:p>
            <a:r>
              <a:rPr lang="en-US" sz="3600" dirty="0" smtClean="0"/>
              <a:t>“Flesh and bone”</a:t>
            </a:r>
          </a:p>
          <a:p>
            <a:r>
              <a:rPr lang="en-US" sz="3600" dirty="0" smtClean="0"/>
              <a:t>Eternal</a:t>
            </a:r>
          </a:p>
          <a:p>
            <a:r>
              <a:rPr lang="en-US" sz="3600" dirty="0" smtClean="0"/>
              <a:t>100% God</a:t>
            </a:r>
          </a:p>
          <a:p>
            <a:r>
              <a:rPr lang="en-US" sz="3600" dirty="0" smtClean="0"/>
              <a:t>100% Man</a:t>
            </a:r>
            <a:endParaRPr lang="en-US" sz="3600" dirty="0"/>
          </a:p>
        </p:txBody>
      </p:sp>
    </p:spTree>
    <p:extLst>
      <p:ext uri="{BB962C8B-B14F-4D97-AF65-F5344CB8AC3E}">
        <p14:creationId xmlns:p14="http://schemas.microsoft.com/office/powerpoint/2010/main" val="855809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Incarnation</a:t>
            </a:r>
            <a:endParaRPr lang="en-US" dirty="0"/>
          </a:p>
        </p:txBody>
      </p:sp>
      <p:sp>
        <p:nvSpPr>
          <p:cNvPr id="3" name="Content Placeholder 2"/>
          <p:cNvSpPr>
            <a:spLocks noGrp="1"/>
          </p:cNvSpPr>
          <p:nvPr>
            <p:ph idx="1"/>
          </p:nvPr>
        </p:nvSpPr>
        <p:spPr>
          <a:xfrm>
            <a:off x="381000" y="1200151"/>
            <a:ext cx="8382000" cy="3394472"/>
          </a:xfrm>
        </p:spPr>
        <p:txBody>
          <a:bodyPr>
            <a:normAutofit/>
          </a:bodyPr>
          <a:lstStyle/>
          <a:p>
            <a:r>
              <a:rPr lang="en-US" sz="3600" dirty="0" smtClean="0"/>
              <a:t>Christ never ceased being deity</a:t>
            </a:r>
          </a:p>
          <a:p>
            <a:r>
              <a:rPr lang="en-US" sz="3600" dirty="0" smtClean="0"/>
              <a:t>Christ added humanity to His deity</a:t>
            </a:r>
          </a:p>
          <a:p>
            <a:r>
              <a:rPr lang="en-US" sz="3600" dirty="0" smtClean="0"/>
              <a:t>Christ </a:t>
            </a:r>
            <a:r>
              <a:rPr lang="en-US" sz="3600" i="1" dirty="0" smtClean="0"/>
              <a:t>voluntarily </a:t>
            </a:r>
            <a:r>
              <a:rPr lang="en-US" sz="3600" dirty="0" smtClean="0"/>
              <a:t>set aside/emptied Himself</a:t>
            </a:r>
          </a:p>
          <a:p>
            <a:r>
              <a:rPr lang="en-US" sz="3600" dirty="0" smtClean="0"/>
              <a:t>Christ had to be man, to die in man’s place</a:t>
            </a:r>
          </a:p>
          <a:p>
            <a:r>
              <a:rPr lang="en-US" sz="3600" dirty="0" smtClean="0"/>
              <a:t>Christ had to be God, to be perfect</a:t>
            </a:r>
            <a:endParaRPr lang="en-US" sz="3600" dirty="0"/>
          </a:p>
        </p:txBody>
      </p:sp>
    </p:spTree>
    <p:extLst>
      <p:ext uri="{BB962C8B-B14F-4D97-AF65-F5344CB8AC3E}">
        <p14:creationId xmlns:p14="http://schemas.microsoft.com/office/powerpoint/2010/main" val="291699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Humanity of Christ</a:t>
            </a:r>
            <a:endParaRPr lang="en-US" dirty="0"/>
          </a:p>
        </p:txBody>
      </p:sp>
      <p:sp>
        <p:nvSpPr>
          <p:cNvPr id="3" name="Content Placeholder 2"/>
          <p:cNvSpPr>
            <a:spLocks noGrp="1"/>
          </p:cNvSpPr>
          <p:nvPr>
            <p:ph idx="1"/>
          </p:nvPr>
        </p:nvSpPr>
        <p:spPr>
          <a:xfrm>
            <a:off x="381000" y="1200151"/>
            <a:ext cx="8382000" cy="3394472"/>
          </a:xfrm>
        </p:spPr>
        <p:txBody>
          <a:bodyPr>
            <a:normAutofit/>
          </a:bodyPr>
          <a:lstStyle/>
          <a:p>
            <a:endParaRPr lang="en-US" sz="3600" dirty="0"/>
          </a:p>
        </p:txBody>
      </p:sp>
    </p:spTree>
    <p:extLst>
      <p:ext uri="{BB962C8B-B14F-4D97-AF65-F5344CB8AC3E}">
        <p14:creationId xmlns:p14="http://schemas.microsoft.com/office/powerpoint/2010/main" val="2183186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Man who is God</a:t>
            </a:r>
            <a:endParaRPr lang="en-US" dirty="0"/>
          </a:p>
        </p:txBody>
      </p:sp>
      <p:sp>
        <p:nvSpPr>
          <p:cNvPr id="3" name="Content Placeholder 2"/>
          <p:cNvSpPr>
            <a:spLocks noGrp="1"/>
          </p:cNvSpPr>
          <p:nvPr>
            <p:ph idx="1"/>
          </p:nvPr>
        </p:nvSpPr>
        <p:spPr>
          <a:xfrm>
            <a:off x="381000" y="1200150"/>
            <a:ext cx="8382000" cy="3943349"/>
          </a:xfrm>
        </p:spPr>
        <p:txBody>
          <a:bodyPr>
            <a:normAutofit/>
          </a:bodyPr>
          <a:lstStyle/>
          <a:p>
            <a:r>
              <a:rPr lang="en-US" sz="3600" dirty="0" smtClean="0"/>
              <a:t>His deity demonstrated in His attributes</a:t>
            </a:r>
          </a:p>
          <a:p>
            <a:r>
              <a:rPr lang="en-US" sz="3600" dirty="0" smtClean="0"/>
              <a:t>His deity demonstrated through His titles</a:t>
            </a:r>
          </a:p>
          <a:p>
            <a:r>
              <a:rPr lang="en-US" sz="3600" dirty="0" smtClean="0"/>
              <a:t>Statements declaring the deity of Christ</a:t>
            </a:r>
          </a:p>
        </p:txBody>
      </p:sp>
    </p:spTree>
    <p:extLst>
      <p:ext uri="{BB962C8B-B14F-4D97-AF65-F5344CB8AC3E}">
        <p14:creationId xmlns:p14="http://schemas.microsoft.com/office/powerpoint/2010/main" val="247164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Christ who is Savior</a:t>
            </a:r>
            <a:endParaRPr lang="en-US" dirty="0"/>
          </a:p>
        </p:txBody>
      </p:sp>
      <p:sp>
        <p:nvSpPr>
          <p:cNvPr id="3" name="Content Placeholder 2"/>
          <p:cNvSpPr>
            <a:spLocks noGrp="1"/>
          </p:cNvSpPr>
          <p:nvPr>
            <p:ph idx="1"/>
          </p:nvPr>
        </p:nvSpPr>
        <p:spPr>
          <a:xfrm>
            <a:off x="381000" y="1200150"/>
            <a:ext cx="8382000" cy="3943349"/>
          </a:xfrm>
        </p:spPr>
        <p:txBody>
          <a:bodyPr>
            <a:normAutofit/>
          </a:bodyPr>
          <a:lstStyle/>
          <a:p>
            <a:endParaRPr lang="en-US" sz="3600" dirty="0" smtClean="0"/>
          </a:p>
        </p:txBody>
      </p:sp>
    </p:spTree>
    <p:extLst>
      <p:ext uri="{BB962C8B-B14F-4D97-AF65-F5344CB8AC3E}">
        <p14:creationId xmlns:p14="http://schemas.microsoft.com/office/powerpoint/2010/main" val="1197058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King Who </a:t>
            </a:r>
            <a:r>
              <a:rPr lang="en-US" sz="4000" dirty="0"/>
              <a:t>C</a:t>
            </a:r>
            <a:r>
              <a:rPr lang="en-US" sz="4000" dirty="0" smtClean="0"/>
              <a:t>omes to Rule</a:t>
            </a:r>
            <a:endParaRPr lang="en-US" dirty="0"/>
          </a:p>
        </p:txBody>
      </p:sp>
      <p:sp>
        <p:nvSpPr>
          <p:cNvPr id="3" name="Content Placeholder 2"/>
          <p:cNvSpPr>
            <a:spLocks noGrp="1"/>
          </p:cNvSpPr>
          <p:nvPr>
            <p:ph idx="1"/>
          </p:nvPr>
        </p:nvSpPr>
        <p:spPr>
          <a:xfrm>
            <a:off x="381000" y="1200150"/>
            <a:ext cx="8382000" cy="3943349"/>
          </a:xfrm>
        </p:spPr>
        <p:txBody>
          <a:bodyPr>
            <a:normAutofit/>
          </a:bodyPr>
          <a:lstStyle/>
          <a:p>
            <a:r>
              <a:rPr lang="en-US" sz="3600" dirty="0" smtClean="0"/>
              <a:t>The exaltation of Christ</a:t>
            </a:r>
          </a:p>
          <a:p>
            <a:r>
              <a:rPr lang="en-US" sz="3600" dirty="0" smtClean="0"/>
              <a:t>The second coming of Christ</a:t>
            </a:r>
          </a:p>
        </p:txBody>
      </p:sp>
    </p:spTree>
    <p:extLst>
      <p:ext uri="{BB962C8B-B14F-4D97-AF65-F5344CB8AC3E}">
        <p14:creationId xmlns:p14="http://schemas.microsoft.com/office/powerpoint/2010/main" val="488826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3366</TotalTime>
  <Words>521</Words>
  <Application>Microsoft Office PowerPoint</Application>
  <PresentationFormat>On-screen Show (16:9)</PresentationFormat>
  <Paragraphs>121</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Thatch</vt:lpstr>
      <vt:lpstr>PowerPoint Presentation</vt:lpstr>
      <vt:lpstr>Scripture Memory Verse</vt:lpstr>
      <vt:lpstr>The Names and Titles of Christ</vt:lpstr>
      <vt:lpstr>The God who became man</vt:lpstr>
      <vt:lpstr>The Incarnation</vt:lpstr>
      <vt:lpstr>The Humanity of Christ</vt:lpstr>
      <vt:lpstr>The Man who is God</vt:lpstr>
      <vt:lpstr>The Christ who is Savior</vt:lpstr>
      <vt:lpstr>The King Who Comes to Rule</vt:lpstr>
      <vt:lpstr>APPLICATION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dc:creator>
  <cp:lastModifiedBy>James</cp:lastModifiedBy>
  <cp:revision>65</cp:revision>
  <dcterms:created xsi:type="dcterms:W3CDTF">2006-08-16T00:00:00Z</dcterms:created>
  <dcterms:modified xsi:type="dcterms:W3CDTF">2014-08-27T14:24:16Z</dcterms:modified>
</cp:coreProperties>
</file>